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Arvo"/>
      <p:regular r:id="rId10"/>
      <p:bold r:id="rId11"/>
      <p:italic r:id="rId12"/>
      <p:boldItalic r:id="rId13"/>
    </p:embeddedFont>
    <p:embeddedFont>
      <p:font typeface="Roboto Condensed"/>
      <p:regular r:id="rId14"/>
      <p:bold r:id="rId15"/>
      <p:italic r:id="rId16"/>
      <p:boldItalic r:id="rId17"/>
    </p:embeddedFont>
    <p:embeddedFont>
      <p:font typeface="Roboto Condensed Ligh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CondensedLight-italic.fntdata"/><Relationship Id="rId11" Type="http://schemas.openxmlformats.org/officeDocument/2006/relationships/font" Target="fonts/Arvo-bold.fntdata"/><Relationship Id="rId10" Type="http://schemas.openxmlformats.org/officeDocument/2006/relationships/font" Target="fonts/Arvo-regular.fntdata"/><Relationship Id="rId21" Type="http://schemas.openxmlformats.org/officeDocument/2006/relationships/font" Target="fonts/RobotoCondensedLight-boldItalic.fntdata"/><Relationship Id="rId13" Type="http://schemas.openxmlformats.org/officeDocument/2006/relationships/font" Target="fonts/Arvo-boldItalic.fntdata"/><Relationship Id="rId12" Type="http://schemas.openxmlformats.org/officeDocument/2006/relationships/font" Target="fonts/Arv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Condensed-bold.fntdata"/><Relationship Id="rId14" Type="http://schemas.openxmlformats.org/officeDocument/2006/relationships/font" Target="fonts/RobotoCondensed-regular.fntdata"/><Relationship Id="rId17" Type="http://schemas.openxmlformats.org/officeDocument/2006/relationships/font" Target="fonts/RobotoCondensed-boldItalic.fntdata"/><Relationship Id="rId16" Type="http://schemas.openxmlformats.org/officeDocument/2006/relationships/font" Target="fonts/RobotoCondensed-italic.fntdata"/><Relationship Id="rId5" Type="http://schemas.openxmlformats.org/officeDocument/2006/relationships/slide" Target="slides/slide1.xml"/><Relationship Id="rId19" Type="http://schemas.openxmlformats.org/officeDocument/2006/relationships/font" Target="fonts/RobotoCondensedLight-bold.fntdata"/><Relationship Id="rId6" Type="http://schemas.openxmlformats.org/officeDocument/2006/relationships/slide" Target="slides/slide2.xml"/><Relationship Id="rId18" Type="http://schemas.openxmlformats.org/officeDocument/2006/relationships/font" Target="fonts/RobotoCondensedLight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fmla="val 32425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flipH="1" rot="10800000">
            <a:off x="1" y="1090763"/>
            <a:ext cx="8847502" cy="2961975"/>
            <a:chOff x="-8178042" y="-4493254"/>
            <a:chExt cx="19483597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8" cy="432996"/>
            <a:chOff x="5582265" y="4646738"/>
            <a:chExt cx="5480828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7999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" name="Google Shape;22;p2"/>
          <p:cNvSpPr txBox="1"/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25" name="Google Shape;25;p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fmla="val 32425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26" name="Google Shape;26;p3"/>
            <p:cNvGrpSpPr/>
            <p:nvPr/>
          </p:nvGrpSpPr>
          <p:grpSpPr>
            <a:xfrm flipH="1" rot="10800000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27" name="Google Shape;27;p3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29" name="Google Shape;29;p3"/>
            <p:cNvGrpSpPr/>
            <p:nvPr/>
          </p:nvGrpSpPr>
          <p:grpSpPr>
            <a:xfrm flipH="1" rot="10800000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30" name="Google Shape;30;p3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31" name="Google Shape;31;p3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32" name="Google Shape;32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3" name="Google Shape;33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" name="Google Shape;34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5" name="Google Shape;35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7" name="Google Shape;37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8" name="Google Shape;38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0" name="Google Shape;40;p3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/>
        </p:txBody>
      </p:sp>
      <p:sp>
        <p:nvSpPr>
          <p:cNvPr id="42" name="Google Shape;42;p3"/>
          <p:cNvSpPr txBox="1"/>
          <p:nvPr>
            <p:ph idx="2" type="body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indent="-3810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indent="-3810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indent="-3810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indent="-3810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/>
          <p:nvPr>
            <p:ph type="ctrTitle"/>
          </p:nvPr>
        </p:nvSpPr>
        <p:spPr>
          <a:xfrm>
            <a:off x="685800" y="1090750"/>
            <a:ext cx="5367900" cy="26116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it-IT"/>
              <a:t>PTOF 2022-2025</a:t>
            </a:r>
            <a:endParaRPr/>
          </a:p>
        </p:txBody>
      </p:sp>
      <p:sp>
        <p:nvSpPr>
          <p:cNvPr id="49" name="Google Shape;49;p4"/>
          <p:cNvSpPr txBox="1"/>
          <p:nvPr/>
        </p:nvSpPr>
        <p:spPr>
          <a:xfrm>
            <a:off x="1855695" y="561136"/>
            <a:ext cx="52353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Primo Istituto Comprensivo «De Amicis-Milizia»  ORIA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5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922" y="0"/>
            <a:ext cx="1122272" cy="1122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sz="2400">
                <a:solidFill>
                  <a:srgbClr val="FFA94B"/>
                </a:solidFill>
              </a:rPr>
              <a:t>LA SCUOLA  E IL SUO CONTESTO</a:t>
            </a:r>
            <a:endParaRPr sz="2400">
              <a:solidFill>
                <a:srgbClr val="FFA94B"/>
              </a:solidFill>
            </a:endParaRPr>
          </a:p>
        </p:txBody>
      </p:sp>
      <p:sp>
        <p:nvSpPr>
          <p:cNvPr id="56" name="Google Shape;56;p5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>
            <a:off x="814275" y="1744425"/>
            <a:ext cx="3084300" cy="17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SzPts val="2000"/>
              <a:buNone/>
            </a:pPr>
            <a:r>
              <a:t/>
            </a:r>
            <a:endParaRPr/>
          </a:p>
        </p:txBody>
      </p:sp>
      <p:grpSp>
        <p:nvGrpSpPr>
          <p:cNvPr id="58" name="Google Shape;58;p5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59" name="Google Shape;59;p5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oogle Shape;73;p5"/>
          <p:cNvGrpSpPr/>
          <p:nvPr/>
        </p:nvGrpSpPr>
        <p:grpSpPr>
          <a:xfrm>
            <a:off x="602724" y="1510474"/>
            <a:ext cx="7350766" cy="3369069"/>
            <a:chOff x="0" y="1646"/>
            <a:chExt cx="7350766" cy="3369069"/>
          </a:xfrm>
        </p:grpSpPr>
        <p:sp>
          <p:nvSpPr>
            <p:cNvPr id="74" name="Google Shape;74;p5"/>
            <p:cNvSpPr/>
            <p:nvPr/>
          </p:nvSpPr>
          <p:spPr>
            <a:xfrm>
              <a:off x="2597672" y="1646"/>
              <a:ext cx="4753094" cy="3368261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DCFD5">
                <a:alpha val="89803"/>
              </a:srgbClr>
            </a:solidFill>
            <a:ln cap="flat" cmpd="sng" w="25400">
              <a:solidFill>
                <a:srgbClr val="CDCFD5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 txBox="1"/>
            <p:nvPr/>
          </p:nvSpPr>
          <p:spPr>
            <a:xfrm>
              <a:off x="2597672" y="422679"/>
              <a:ext cx="3489996" cy="2526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150" lIns="10150" spcFirstLastPara="1" rIns="10150" wrap="square" tIns="10150">
              <a:noAutofit/>
            </a:bodyPr>
            <a:lstStyle/>
            <a:p>
              <a:pPr indent="-698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Tempo pieno nella Scuola Primaria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Attivazione Indirizzo Linguistico nella Scuola Secondaria di I grado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Richiesta Indirizzo Musicale Scuola Secondaria I Grado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Sportello psicologico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Patto di Corresponsabilità , Regolamento di Istituto, Protocollo covid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5400" lvl="1" marL="11430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2454"/>
              <a:ext cx="2586902" cy="33682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 txBox="1"/>
            <p:nvPr/>
          </p:nvSpPr>
          <p:spPr>
            <a:xfrm>
              <a:off x="126282" y="128736"/>
              <a:ext cx="2334338" cy="3115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AGGIORNAMENTO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TRIENNIO 22/25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sz="2400">
                <a:solidFill>
                  <a:srgbClr val="FFA94B"/>
                </a:solidFill>
              </a:rPr>
              <a:t>LE SCELTE STRATEGICHE</a:t>
            </a:r>
            <a:endParaRPr sz="2400">
              <a:solidFill>
                <a:srgbClr val="FFA94B"/>
              </a:solidFill>
            </a:endParaRPr>
          </a:p>
        </p:txBody>
      </p:sp>
      <p:sp>
        <p:nvSpPr>
          <p:cNvPr id="83" name="Google Shape;83;p6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814275" y="1744425"/>
            <a:ext cx="3084300" cy="17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SzPts val="2000"/>
              <a:buNone/>
            </a:pPr>
            <a:r>
              <a:t/>
            </a:r>
            <a:endParaRPr/>
          </a:p>
        </p:txBody>
      </p:sp>
      <p:grpSp>
        <p:nvGrpSpPr>
          <p:cNvPr id="85" name="Google Shape;85;p6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86" name="Google Shape;86;p6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6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6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6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6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" name="Google Shape;100;p6"/>
          <p:cNvGrpSpPr/>
          <p:nvPr/>
        </p:nvGrpSpPr>
        <p:grpSpPr>
          <a:xfrm>
            <a:off x="602724" y="1510474"/>
            <a:ext cx="7829464" cy="3369069"/>
            <a:chOff x="0" y="1646"/>
            <a:chExt cx="7829464" cy="3369069"/>
          </a:xfrm>
        </p:grpSpPr>
        <p:sp>
          <p:nvSpPr>
            <p:cNvPr id="101" name="Google Shape;101;p6"/>
            <p:cNvSpPr/>
            <p:nvPr/>
          </p:nvSpPr>
          <p:spPr>
            <a:xfrm>
              <a:off x="2506207" y="1646"/>
              <a:ext cx="5323257" cy="3368261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DCFD5">
                <a:alpha val="89803"/>
              </a:srgbClr>
            </a:solidFill>
            <a:ln cap="flat" cmpd="sng" w="25400">
              <a:solidFill>
                <a:srgbClr val="CDCFD5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 txBox="1"/>
            <p:nvPr/>
          </p:nvSpPr>
          <p:spPr>
            <a:xfrm>
              <a:off x="2506207" y="422679"/>
              <a:ext cx="4060159" cy="2526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150" lIns="10150" spcFirstLastPara="1" rIns="10150" wrap="square" tIns="10150">
              <a:noAutofit/>
            </a:bodyPr>
            <a:lstStyle/>
            <a:p>
              <a:pPr indent="-698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Atto di Indirizzo DS (novembre 2021)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Nuove priorità desunte dall’aggiornamento del RAV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(miglioramento esiti prove standardizzate)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PDM (miglioramento esiti, didattica per competenze, formazione docenti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Outdoor Education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Organizzazione orario e «zaini leggeri» nella Scuola Secondaria di I Grado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5400" lvl="1" marL="11430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0" y="2454"/>
              <a:ext cx="2502609" cy="33682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6"/>
            <p:cNvSpPr txBox="1"/>
            <p:nvPr/>
          </p:nvSpPr>
          <p:spPr>
            <a:xfrm>
              <a:off x="122167" y="124621"/>
              <a:ext cx="2258275" cy="31239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AGGIORNAMENTO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TRIENNIO 22/25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sz="2400">
                <a:solidFill>
                  <a:srgbClr val="FFA94B"/>
                </a:solidFill>
              </a:rPr>
              <a:t>OFFERTA  FORMATIVA</a:t>
            </a:r>
            <a:endParaRPr sz="2400">
              <a:solidFill>
                <a:srgbClr val="FFA94B"/>
              </a:solidFill>
            </a:endParaRPr>
          </a:p>
        </p:txBody>
      </p:sp>
      <p:sp>
        <p:nvSpPr>
          <p:cNvPr id="110" name="Google Shape;110;p7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1" name="Google Shape;111;p7"/>
          <p:cNvSpPr txBox="1"/>
          <p:nvPr>
            <p:ph idx="1" type="body"/>
          </p:nvPr>
        </p:nvSpPr>
        <p:spPr>
          <a:xfrm>
            <a:off x="814275" y="1744425"/>
            <a:ext cx="3084300" cy="17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SzPts val="2000"/>
              <a:buNone/>
            </a:pPr>
            <a:r>
              <a:t/>
            </a:r>
            <a:endParaRPr/>
          </a:p>
        </p:txBody>
      </p:sp>
      <p:grpSp>
        <p:nvGrpSpPr>
          <p:cNvPr id="112" name="Google Shape;112;p7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13" name="Google Shape;113;p7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7" name="Google Shape;127;p7"/>
          <p:cNvGrpSpPr/>
          <p:nvPr/>
        </p:nvGrpSpPr>
        <p:grpSpPr>
          <a:xfrm>
            <a:off x="602724" y="1508828"/>
            <a:ext cx="7350766" cy="3371554"/>
            <a:chOff x="0" y="0"/>
            <a:chExt cx="7350766" cy="3371554"/>
          </a:xfrm>
        </p:grpSpPr>
        <p:sp>
          <p:nvSpPr>
            <p:cNvPr id="128" name="Google Shape;128;p7"/>
            <p:cNvSpPr/>
            <p:nvPr/>
          </p:nvSpPr>
          <p:spPr>
            <a:xfrm>
              <a:off x="2597672" y="0"/>
              <a:ext cx="4753094" cy="3371554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DCFD5">
                <a:alpha val="89803"/>
              </a:srgbClr>
            </a:solidFill>
            <a:ln cap="flat" cmpd="sng" w="25400">
              <a:solidFill>
                <a:srgbClr val="CDCFD5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7"/>
            <p:cNvSpPr txBox="1"/>
            <p:nvPr/>
          </p:nvSpPr>
          <p:spPr>
            <a:xfrm>
              <a:off x="2597672" y="421444"/>
              <a:ext cx="3488761" cy="2528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150" lIns="10150" spcFirstLastPara="1" rIns="10150" wrap="square" tIns="10150">
              <a:noAutofit/>
            </a:bodyPr>
            <a:lstStyle/>
            <a:p>
              <a:pPr indent="-698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5400" lvl="1" marL="11430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5400" lvl="1" marL="11430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5400" lvl="1" marL="11430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Progetti approvati per il corrente anno scolastico </a:t>
              </a:r>
              <a:endParaRPr/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•"/>
              </a:pPr>
              <a:r>
                <a:rPr b="0" i="0" lang="it-IT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Pon (competenze chiave, musica, teatro, lingua inglese)</a:t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0" y="0"/>
              <a:ext cx="2586902" cy="337155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7"/>
            <p:cNvSpPr txBox="1"/>
            <p:nvPr/>
          </p:nvSpPr>
          <p:spPr>
            <a:xfrm>
              <a:off x="126282" y="126282"/>
              <a:ext cx="2334338" cy="31189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AGGIORNAMENTO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TRIENNIO 22/25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sz="2400">
                <a:solidFill>
                  <a:srgbClr val="FFA94B"/>
                </a:solidFill>
              </a:rPr>
              <a:t>ORGANIZZAZIONE</a:t>
            </a:r>
            <a:endParaRPr sz="2400">
              <a:solidFill>
                <a:srgbClr val="FFA94B"/>
              </a:solidFill>
            </a:endParaRPr>
          </a:p>
        </p:txBody>
      </p:sp>
      <p:sp>
        <p:nvSpPr>
          <p:cNvPr id="137" name="Google Shape;137;p8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814275" y="1744425"/>
            <a:ext cx="3084300" cy="17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SzPts val="2000"/>
              <a:buNone/>
            </a:pPr>
            <a:r>
              <a:t/>
            </a:r>
            <a:endParaRPr/>
          </a:p>
        </p:txBody>
      </p:sp>
      <p:grpSp>
        <p:nvGrpSpPr>
          <p:cNvPr id="139" name="Google Shape;139;p8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40" name="Google Shape;140;p8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8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8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8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8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4" name="Google Shape;154;p8"/>
          <p:cNvGrpSpPr/>
          <p:nvPr/>
        </p:nvGrpSpPr>
        <p:grpSpPr>
          <a:xfrm>
            <a:off x="460656" y="1345646"/>
            <a:ext cx="8314903" cy="3386066"/>
            <a:chOff x="0" y="0"/>
            <a:chExt cx="8314903" cy="3386066"/>
          </a:xfrm>
        </p:grpSpPr>
        <p:sp>
          <p:nvSpPr>
            <p:cNvPr id="155" name="Google Shape;155;p8"/>
            <p:cNvSpPr/>
            <p:nvPr/>
          </p:nvSpPr>
          <p:spPr>
            <a:xfrm>
              <a:off x="2792200" y="1651"/>
              <a:ext cx="5522703" cy="3384415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DCFD5">
                <a:alpha val="89803"/>
              </a:srgbClr>
            </a:solidFill>
            <a:ln cap="flat" cmpd="sng" w="25400">
              <a:solidFill>
                <a:srgbClr val="CDCFD5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8"/>
            <p:cNvSpPr txBox="1"/>
            <p:nvPr/>
          </p:nvSpPr>
          <p:spPr>
            <a:xfrm>
              <a:off x="2792200" y="424703"/>
              <a:ext cx="4253547" cy="2538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875" lIns="8875" spcFirstLastPara="1" rIns="8875" wrap="square" tIns="8875">
              <a:noAutofit/>
            </a:bodyPr>
            <a:lstStyle/>
            <a:p>
              <a:pPr indent="-254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•"/>
              </a:pPr>
              <a:r>
                <a:rPr b="0" i="0" lang="it-IT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Ridefinizione del tempo scuola ( Scuola Primaria e Scuola Secondaria di I Grado)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•"/>
              </a:pPr>
              <a:r>
                <a:rPr b="0" i="0" lang="it-IT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Corsi di formazione docenti (sistema educativo integrato  dalla nascita ai 6 anni, nuovo PEI, didattica per competenze, didattica della matematica, STEAM, Google base, sicurezza e privacy, emergenza covid, europrogettazione, somministrazione  di farmaci)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•"/>
              </a:pPr>
              <a:r>
                <a:rPr b="0" i="0" lang="it-IT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Reti  e Convenzioni  (Orpheus, Stregati dalla Musica, Steam Dojo, Ambito 12 , Ulisse, Sicurmed)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0" y="0"/>
              <a:ext cx="2791312" cy="338110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8"/>
            <p:cNvSpPr txBox="1"/>
            <p:nvPr/>
          </p:nvSpPr>
          <p:spPr>
            <a:xfrm>
              <a:off x="136261" y="136261"/>
              <a:ext cx="2518790" cy="31085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AGGIORNAMENTO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TRIENNIO 22/25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